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3" r:id="rId10"/>
    <p:sldId id="264" r:id="rId11"/>
    <p:sldId id="265" r:id="rId12"/>
    <p:sldId id="266" r:id="rId13"/>
  </p:sldIdLst>
  <p:sldSz cx="18288000" cy="10287000"/>
  <p:notesSz cx="6858000" cy="9144000"/>
  <p:embeddedFontLst>
    <p:embeddedFont>
      <p:font typeface="Montserrat" panose="00000500000000000000" pitchFamily="2" charset="0"/>
      <p:regular r:id="rId14"/>
    </p:embeddedFont>
    <p:embeddedFont>
      <p:font typeface="Poppins" panose="00000500000000000000" pitchFamily="2" charset="0"/>
      <p:regular r:id="rId15"/>
    </p:embeddedFont>
    <p:embeddedFont>
      <p:font typeface="TAN Headline" panose="020B0604020202020204" charset="0"/>
      <p:regular r:id="rId16"/>
    </p:embeddedFont>
    <p:embeddedFont>
      <p:font typeface="TAN Tangkiwoo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3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sv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jpe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1" t="-19372" r="-391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4383460" y="481750"/>
            <a:ext cx="9521080" cy="9323501"/>
            <a:chOff x="-72390" y="7620"/>
            <a:chExt cx="6487160" cy="6352540"/>
          </a:xfrm>
        </p:grpSpPr>
        <p:sp>
          <p:nvSpPr>
            <p:cNvPr id="4" name="Freeform 4"/>
            <p:cNvSpPr/>
            <p:nvPr/>
          </p:nvSpPr>
          <p:spPr>
            <a:xfrm>
              <a:off x="-72390" y="7620"/>
              <a:ext cx="6487160" cy="6352540"/>
            </a:xfrm>
            <a:custGeom>
              <a:avLst/>
              <a:gdLst/>
              <a:ahLst/>
              <a:cxnLst/>
              <a:rect l="l" t="t" r="r" b="b"/>
              <a:pathLst>
                <a:path w="6487160" h="6352540">
                  <a:moveTo>
                    <a:pt x="6322060" y="3176270"/>
                  </a:moveTo>
                  <a:cubicBezTo>
                    <a:pt x="6322060" y="2844800"/>
                    <a:pt x="6487160" y="2493010"/>
                    <a:pt x="6385560" y="2194560"/>
                  </a:cubicBezTo>
                  <a:cubicBezTo>
                    <a:pt x="6281420" y="1884680"/>
                    <a:pt x="5928360" y="1694180"/>
                    <a:pt x="5734050" y="1436370"/>
                  </a:cubicBezTo>
                  <a:cubicBezTo>
                    <a:pt x="5537200" y="1176020"/>
                    <a:pt x="5455920" y="796290"/>
                    <a:pt x="5185410" y="607060"/>
                  </a:cubicBezTo>
                  <a:cubicBezTo>
                    <a:pt x="4917440" y="420370"/>
                    <a:pt x="4517390" y="462280"/>
                    <a:pt x="4196080" y="360680"/>
                  </a:cubicBezTo>
                  <a:cubicBezTo>
                    <a:pt x="3884930" y="264160"/>
                    <a:pt x="3589020" y="0"/>
                    <a:pt x="3244850" y="0"/>
                  </a:cubicBezTo>
                  <a:cubicBezTo>
                    <a:pt x="2900680" y="0"/>
                    <a:pt x="2603500" y="262890"/>
                    <a:pt x="2293620" y="360680"/>
                  </a:cubicBezTo>
                  <a:cubicBezTo>
                    <a:pt x="1972310" y="461010"/>
                    <a:pt x="1570990" y="419100"/>
                    <a:pt x="1303020" y="607060"/>
                  </a:cubicBezTo>
                  <a:cubicBezTo>
                    <a:pt x="1032510" y="796290"/>
                    <a:pt x="951230" y="1176020"/>
                    <a:pt x="754380" y="1436370"/>
                  </a:cubicBezTo>
                  <a:cubicBezTo>
                    <a:pt x="558800" y="1694180"/>
                    <a:pt x="207010" y="1884680"/>
                    <a:pt x="101600" y="2194560"/>
                  </a:cubicBezTo>
                  <a:cubicBezTo>
                    <a:pt x="1270" y="2493010"/>
                    <a:pt x="165100" y="2844800"/>
                    <a:pt x="165100" y="3176270"/>
                  </a:cubicBezTo>
                  <a:cubicBezTo>
                    <a:pt x="165100" y="3507740"/>
                    <a:pt x="0" y="3859530"/>
                    <a:pt x="101600" y="4157980"/>
                  </a:cubicBezTo>
                  <a:cubicBezTo>
                    <a:pt x="205740" y="4467860"/>
                    <a:pt x="558800" y="4658360"/>
                    <a:pt x="753110" y="4916170"/>
                  </a:cubicBezTo>
                  <a:cubicBezTo>
                    <a:pt x="949960" y="5176520"/>
                    <a:pt x="1031240" y="5556250"/>
                    <a:pt x="1301750" y="5745480"/>
                  </a:cubicBezTo>
                  <a:cubicBezTo>
                    <a:pt x="1569720" y="5933440"/>
                    <a:pt x="1969770" y="5891530"/>
                    <a:pt x="2292350" y="5991860"/>
                  </a:cubicBezTo>
                  <a:cubicBezTo>
                    <a:pt x="2603500" y="6088380"/>
                    <a:pt x="2899410" y="6352540"/>
                    <a:pt x="3243580" y="6352540"/>
                  </a:cubicBezTo>
                  <a:cubicBezTo>
                    <a:pt x="3587750" y="6352540"/>
                    <a:pt x="3884930" y="6089650"/>
                    <a:pt x="4194810" y="5991860"/>
                  </a:cubicBezTo>
                  <a:cubicBezTo>
                    <a:pt x="4516120" y="5891530"/>
                    <a:pt x="4917440" y="5933440"/>
                    <a:pt x="5185410" y="5745480"/>
                  </a:cubicBezTo>
                  <a:cubicBezTo>
                    <a:pt x="5455920" y="5556250"/>
                    <a:pt x="5537200" y="5176520"/>
                    <a:pt x="5734050" y="4916170"/>
                  </a:cubicBezTo>
                  <a:cubicBezTo>
                    <a:pt x="5929630" y="4658360"/>
                    <a:pt x="6281420" y="4467860"/>
                    <a:pt x="6385560" y="4157980"/>
                  </a:cubicBezTo>
                  <a:cubicBezTo>
                    <a:pt x="6487160" y="3858260"/>
                    <a:pt x="6322060" y="3506470"/>
                    <a:pt x="6322060" y="31762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5" name="Freeform 5"/>
          <p:cNvSpPr/>
          <p:nvPr/>
        </p:nvSpPr>
        <p:spPr>
          <a:xfrm>
            <a:off x="8103870" y="1593216"/>
            <a:ext cx="1881562" cy="1482442"/>
          </a:xfrm>
          <a:custGeom>
            <a:avLst/>
            <a:gdLst/>
            <a:ahLst/>
            <a:cxnLst/>
            <a:rect l="l" t="t" r="r" b="b"/>
            <a:pathLst>
              <a:path w="1881562" h="1482442">
                <a:moveTo>
                  <a:pt x="0" y="0"/>
                </a:moveTo>
                <a:lnTo>
                  <a:pt x="1881562" y="0"/>
                </a:lnTo>
                <a:lnTo>
                  <a:pt x="1881562" y="1482442"/>
                </a:lnTo>
                <a:lnTo>
                  <a:pt x="0" y="14824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4762279" y="3418334"/>
            <a:ext cx="8564743" cy="174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sz="8799">
                <a:solidFill>
                  <a:srgbClr val="602A0F"/>
                </a:solidFill>
                <a:latin typeface="TAN Tangkiwood"/>
                <a:ea typeface="TAN Tangkiwood"/>
                <a:cs typeface="TAN Tangkiwood"/>
                <a:sym typeface="TAN Tangkiwood"/>
              </a:rPr>
              <a:t>Angela Minimarket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44477" y="5833014"/>
            <a:ext cx="7000349" cy="147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8"/>
              </a:lnSpc>
            </a:pPr>
            <a:r>
              <a:rPr lang="en-US" sz="2734">
                <a:solidFill>
                  <a:srgbClr val="602A0F"/>
                </a:solidFill>
                <a:latin typeface="Poppins"/>
                <a:ea typeface="Poppins"/>
                <a:cs typeface="Poppins"/>
                <a:sym typeface="Poppins"/>
              </a:rPr>
              <a:t>Alumno: Felipe Olavarria</a:t>
            </a:r>
          </a:p>
          <a:p>
            <a:pPr algn="ctr">
              <a:lnSpc>
                <a:spcPts val="3828"/>
              </a:lnSpc>
            </a:pPr>
            <a:r>
              <a:rPr lang="en-US" sz="2734">
                <a:solidFill>
                  <a:srgbClr val="602A0F"/>
                </a:solidFill>
                <a:latin typeface="Poppins"/>
                <a:ea typeface="Poppins"/>
                <a:cs typeface="Poppins"/>
                <a:sym typeface="Poppins"/>
              </a:rPr>
              <a:t>Profesor: Francisco Calfun</a:t>
            </a:r>
          </a:p>
          <a:p>
            <a:pPr algn="ctr">
              <a:lnSpc>
                <a:spcPts val="3828"/>
              </a:lnSpc>
            </a:pPr>
            <a:r>
              <a:rPr lang="en-US" sz="2734">
                <a:solidFill>
                  <a:srgbClr val="602A0F"/>
                </a:solidFill>
                <a:latin typeface="Poppins"/>
                <a:ea typeface="Poppins"/>
                <a:cs typeface="Poppins"/>
                <a:sym typeface="Poppins"/>
              </a:rPr>
              <a:t>Ramo:Programacion Web 003D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06024" y="1028700"/>
            <a:ext cx="13475953" cy="3460168"/>
          </a:xfrm>
          <a:custGeom>
            <a:avLst/>
            <a:gdLst/>
            <a:ahLst/>
            <a:cxnLst/>
            <a:rect l="l" t="t" r="r" b="b"/>
            <a:pathLst>
              <a:path w="13475953" h="3460168">
                <a:moveTo>
                  <a:pt x="0" y="0"/>
                </a:moveTo>
                <a:lnTo>
                  <a:pt x="13475952" y="0"/>
                </a:lnTo>
                <a:lnTo>
                  <a:pt x="13475952" y="3460168"/>
                </a:lnTo>
                <a:lnTo>
                  <a:pt x="0" y="3460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2406024" y="5484533"/>
            <a:ext cx="6367125" cy="230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08"/>
              </a:lnSpc>
            </a:pPr>
            <a:r>
              <a:rPr lang="en-US" sz="4311" spc="370">
                <a:solidFill>
                  <a:srgbClr val="000000"/>
                </a:solidFill>
                <a:latin typeface="TAN Headline"/>
                <a:ea typeface="TAN Headline"/>
                <a:cs typeface="TAN Headline"/>
                <a:sym typeface="TAN Headline"/>
              </a:rPr>
              <a:t>Privilegios otorgados a usuarios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337505" y="5522633"/>
            <a:ext cx="6544472" cy="2384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6"/>
              </a:lnSpc>
            </a:pPr>
            <a:r>
              <a:rPr lang="en-US" sz="1800" spc="11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 logearse como usuario (previamente registrado) el natvar de la web cambiara automaticamente lo que le agreagara una pestaña con el listado de panes y una  para agregar panes. cabe destacar que estas pestañas solo seran visibles si el usuario tiene los privilegios administrados por el super usuario dentro de la Administracion de Django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954971" y="1344552"/>
            <a:ext cx="9085872" cy="7294966"/>
            <a:chOff x="0" y="0"/>
            <a:chExt cx="7467600" cy="59956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Freeform 5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Freeform 6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2"/>
              <a:stretch>
                <a:fillRect l="-4947" r="-494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679165" y="8378998"/>
            <a:ext cx="11933240" cy="521040"/>
            <a:chOff x="0" y="0"/>
            <a:chExt cx="3572814" cy="15599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572814" cy="155999"/>
            </a:xfrm>
            <a:custGeom>
              <a:avLst/>
              <a:gdLst/>
              <a:ahLst/>
              <a:cxnLst/>
              <a:rect l="l" t="t" r="r" b="b"/>
              <a:pathLst>
                <a:path w="3572814" h="155999">
                  <a:moveTo>
                    <a:pt x="1786407" y="0"/>
                  </a:moveTo>
                  <a:cubicBezTo>
                    <a:pt x="799802" y="0"/>
                    <a:pt x="0" y="34922"/>
                    <a:pt x="0" y="78000"/>
                  </a:cubicBezTo>
                  <a:cubicBezTo>
                    <a:pt x="0" y="121078"/>
                    <a:pt x="799802" y="155999"/>
                    <a:pt x="1786407" y="155999"/>
                  </a:cubicBezTo>
                  <a:cubicBezTo>
                    <a:pt x="2773013" y="155999"/>
                    <a:pt x="3572814" y="121078"/>
                    <a:pt x="3572814" y="78000"/>
                  </a:cubicBezTo>
                  <a:cubicBezTo>
                    <a:pt x="3572814" y="34922"/>
                    <a:pt x="2773013" y="0"/>
                    <a:pt x="1786407" y="0"/>
                  </a:cubicBezTo>
                  <a:close/>
                </a:path>
              </a:pathLst>
            </a:custGeom>
            <a:solidFill>
              <a:srgbClr val="183263">
                <a:alpha val="9804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34951" y="-23475"/>
              <a:ext cx="2902912" cy="164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447800" y="1344552"/>
            <a:ext cx="7471562" cy="3293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32"/>
              </a:lnSpc>
            </a:pPr>
            <a:r>
              <a:rPr lang="en-US" sz="4400" spc="378" dirty="0" err="1">
                <a:solidFill>
                  <a:srgbClr val="000000"/>
                </a:solidFill>
                <a:latin typeface="TAN Headline"/>
                <a:ea typeface="TAN Headline"/>
                <a:cs typeface="TAN Headline"/>
                <a:sym typeface="TAN Headline"/>
              </a:rPr>
              <a:t>Dentro</a:t>
            </a:r>
            <a:r>
              <a:rPr lang="en-US" sz="4400" spc="378" dirty="0">
                <a:solidFill>
                  <a:srgbClr val="000000"/>
                </a:solidFill>
                <a:latin typeface="TAN Headline"/>
                <a:ea typeface="TAN Headline"/>
                <a:cs typeface="TAN Headline"/>
                <a:sym typeface="TAN Headline"/>
              </a:rPr>
              <a:t> de la </a:t>
            </a:r>
            <a:r>
              <a:rPr lang="en-US" sz="4400" spc="378" dirty="0" err="1">
                <a:solidFill>
                  <a:srgbClr val="000000"/>
                </a:solidFill>
                <a:latin typeface="TAN Headline"/>
                <a:ea typeface="TAN Headline"/>
                <a:cs typeface="TAN Headline"/>
                <a:sym typeface="TAN Headline"/>
              </a:rPr>
              <a:t>pagina</a:t>
            </a:r>
            <a:r>
              <a:rPr lang="en-US" sz="4400" spc="378" dirty="0">
                <a:solidFill>
                  <a:srgbClr val="000000"/>
                </a:solidFill>
                <a:latin typeface="TAN Headline"/>
                <a:ea typeface="TAN Headline"/>
                <a:cs typeface="TAN Headline"/>
                <a:sym typeface="TAN Headline"/>
              </a:rPr>
              <a:t> de </a:t>
            </a:r>
            <a:r>
              <a:rPr lang="en-US" sz="4400" spc="378" dirty="0" err="1">
                <a:solidFill>
                  <a:srgbClr val="000000"/>
                </a:solidFill>
                <a:latin typeface="TAN Headline"/>
                <a:ea typeface="TAN Headline"/>
                <a:cs typeface="TAN Headline"/>
                <a:sym typeface="TAN Headline"/>
              </a:rPr>
              <a:t>listado</a:t>
            </a:r>
            <a:r>
              <a:rPr lang="en-US" sz="4400" spc="378" dirty="0">
                <a:solidFill>
                  <a:srgbClr val="000000"/>
                </a:solidFill>
                <a:latin typeface="TAN Headline"/>
                <a:ea typeface="TAN Headline"/>
                <a:cs typeface="TAN Headline"/>
                <a:sym typeface="TAN Headline"/>
              </a:rPr>
              <a:t> de </a:t>
            </a:r>
            <a:r>
              <a:rPr lang="en-US" sz="4400" spc="378" dirty="0" err="1">
                <a:solidFill>
                  <a:srgbClr val="000000"/>
                </a:solidFill>
                <a:latin typeface="TAN Headline"/>
                <a:ea typeface="TAN Headline"/>
                <a:cs typeface="TAN Headline"/>
                <a:sym typeface="TAN Headline"/>
              </a:rPr>
              <a:t>productos</a:t>
            </a:r>
            <a:r>
              <a:rPr lang="en-US" sz="4400" spc="378" dirty="0">
                <a:solidFill>
                  <a:srgbClr val="000000"/>
                </a:solidFill>
                <a:latin typeface="TAN Headline"/>
                <a:ea typeface="TAN Headline"/>
                <a:cs typeface="TAN Headline"/>
                <a:sym typeface="TAN Headline"/>
              </a:rPr>
              <a:t>(CRUD)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47800" y="5372100"/>
            <a:ext cx="6544472" cy="1698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6"/>
              </a:lnSpc>
            </a:pPr>
            <a:r>
              <a:rPr lang="en-US" sz="1800" spc="11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 </a:t>
            </a:r>
            <a:r>
              <a:rPr lang="en-US" sz="1800" spc="11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esta</a:t>
            </a:r>
            <a:r>
              <a:rPr lang="en-US" sz="1800" spc="11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spc="11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pagina</a:t>
            </a:r>
            <a:r>
              <a:rPr lang="en-US" sz="1800" spc="11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se </a:t>
            </a:r>
            <a:r>
              <a:rPr lang="en-US" sz="1800" spc="11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puede</a:t>
            </a:r>
            <a:r>
              <a:rPr lang="en-US" sz="1800" spc="11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spc="11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administrar</a:t>
            </a:r>
            <a:r>
              <a:rPr lang="en-US" sz="1800" spc="11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la </a:t>
            </a:r>
            <a:r>
              <a:rPr lang="en-US" sz="1800" spc="11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existencias</a:t>
            </a:r>
            <a:r>
              <a:rPr lang="en-US" sz="1800" spc="11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 panes que hay </a:t>
            </a:r>
            <a:r>
              <a:rPr lang="en-US" sz="1800" spc="11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1800" spc="11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spc="11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el</a:t>
            </a:r>
            <a:r>
              <a:rPr lang="en-US" sz="1800" spc="11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spc="11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modelo</a:t>
            </a:r>
            <a:r>
              <a:rPr lang="en-US" sz="1800" spc="11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spc="11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panesbd</a:t>
            </a:r>
            <a:r>
              <a:rPr lang="en-US" sz="1800" spc="11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spc="11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modificando</a:t>
            </a:r>
            <a:r>
              <a:rPr lang="en-US" sz="1800" spc="11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lang="en-US" sz="1800" spc="11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eliminando</a:t>
            </a:r>
            <a:r>
              <a:rPr lang="en-US" sz="1800" spc="11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panes, </a:t>
            </a:r>
            <a:r>
              <a:rPr lang="en-US" sz="1800" spc="11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estas</a:t>
            </a:r>
            <a:r>
              <a:rPr lang="en-US" sz="1800" spc="11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spc="11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opciones</a:t>
            </a:r>
            <a:r>
              <a:rPr lang="en-US" sz="1800" spc="11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spc="11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están</a:t>
            </a:r>
            <a:r>
              <a:rPr lang="en-US" sz="1800" spc="11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spc="11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disponibles</a:t>
            </a:r>
            <a:r>
              <a:rPr lang="en-US" sz="1800" spc="11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solo </a:t>
            </a:r>
            <a:r>
              <a:rPr lang="en-US" sz="1800" spc="11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</a:t>
            </a:r>
            <a:r>
              <a:rPr lang="en-US" sz="1800" spc="11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spc="11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el</a:t>
            </a:r>
            <a:r>
              <a:rPr lang="en-US" sz="1800" spc="11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spc="11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usuario</a:t>
            </a:r>
            <a:r>
              <a:rPr lang="en-US" sz="1800" spc="11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spc="11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tiene</a:t>
            </a:r>
            <a:r>
              <a:rPr lang="en-US" sz="1800" spc="11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spc="11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los</a:t>
            </a:r>
            <a:r>
              <a:rPr lang="en-US" sz="1800" spc="11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spc="11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privilegios</a:t>
            </a:r>
            <a:r>
              <a:rPr lang="en-US" sz="1800" spc="11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 change y delete </a:t>
            </a:r>
            <a:r>
              <a:rPr lang="en-US" sz="1800" spc="11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respectivamente</a:t>
            </a:r>
            <a:r>
              <a:rPr lang="en-US" sz="1800" spc="11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8854257" y="1344552"/>
            <a:ext cx="9085872" cy="7294966"/>
            <a:chOff x="0" y="0"/>
            <a:chExt cx="7467600" cy="59956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Freeform 5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Freeform 6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2"/>
              <a:stretch>
                <a:fillRect l="-8020" r="-8020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679165" y="8378998"/>
            <a:ext cx="11933240" cy="521040"/>
            <a:chOff x="0" y="0"/>
            <a:chExt cx="3572814" cy="15599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572814" cy="155999"/>
            </a:xfrm>
            <a:custGeom>
              <a:avLst/>
              <a:gdLst/>
              <a:ahLst/>
              <a:cxnLst/>
              <a:rect l="l" t="t" r="r" b="b"/>
              <a:pathLst>
                <a:path w="3572814" h="155999">
                  <a:moveTo>
                    <a:pt x="1786407" y="0"/>
                  </a:moveTo>
                  <a:cubicBezTo>
                    <a:pt x="799802" y="0"/>
                    <a:pt x="0" y="34922"/>
                    <a:pt x="0" y="78000"/>
                  </a:cubicBezTo>
                  <a:cubicBezTo>
                    <a:pt x="0" y="121078"/>
                    <a:pt x="799802" y="155999"/>
                    <a:pt x="1786407" y="155999"/>
                  </a:cubicBezTo>
                  <a:cubicBezTo>
                    <a:pt x="2773013" y="155999"/>
                    <a:pt x="3572814" y="121078"/>
                    <a:pt x="3572814" y="78000"/>
                  </a:cubicBezTo>
                  <a:cubicBezTo>
                    <a:pt x="3572814" y="34922"/>
                    <a:pt x="2773013" y="0"/>
                    <a:pt x="1786407" y="0"/>
                  </a:cubicBezTo>
                  <a:close/>
                </a:path>
              </a:pathLst>
            </a:custGeom>
            <a:solidFill>
              <a:srgbClr val="183263">
                <a:alpha val="9804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34951" y="-23475"/>
              <a:ext cx="2902912" cy="164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89086" y="1935851"/>
            <a:ext cx="6544472" cy="1012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32"/>
              </a:lnSpc>
            </a:pPr>
            <a:r>
              <a:rPr lang="en-US" sz="4400" spc="378">
                <a:solidFill>
                  <a:srgbClr val="000000"/>
                </a:solidFill>
                <a:latin typeface="TAN Headline"/>
                <a:ea typeface="TAN Headline"/>
                <a:cs typeface="TAN Headline"/>
                <a:sym typeface="TAN Headline"/>
              </a:rPr>
              <a:t>Venta de panes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89086" y="3223651"/>
            <a:ext cx="6544472" cy="2041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6"/>
              </a:lnSpc>
            </a:pPr>
            <a:r>
              <a:rPr lang="en-US" sz="1800" spc="11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Claro todos los productos agregados por los administradores se ven el la pestaña de compra de pan.</a:t>
            </a:r>
          </a:p>
          <a:p>
            <a:pPr algn="l">
              <a:lnSpc>
                <a:spcPts val="2736"/>
              </a:lnSpc>
            </a:pPr>
            <a:endParaRPr lang="en-US" sz="1800" spc="117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736"/>
              </a:lnSpc>
            </a:pPr>
            <a:r>
              <a:rPr lang="en-US" sz="1800" spc="11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También los productos son agregados a un carrito </a:t>
            </a:r>
          </a:p>
          <a:p>
            <a:pPr algn="l">
              <a:lnSpc>
                <a:spcPts val="2736"/>
              </a:lnSpc>
            </a:pPr>
            <a:r>
              <a:rPr lang="en-US" sz="1800" spc="11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 el que se pueden hacer reservas.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222521"/>
            <a:ext cx="10424967" cy="4064479"/>
            <a:chOff x="0" y="0"/>
            <a:chExt cx="13899957" cy="541930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0630" b="20630"/>
            <a:stretch>
              <a:fillRect/>
            </a:stretch>
          </p:blipFill>
          <p:spPr>
            <a:xfrm>
              <a:off x="0" y="0"/>
              <a:ext cx="13899957" cy="5419305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-1675453" y="788288"/>
            <a:ext cx="5878180" cy="5814055"/>
          </a:xfrm>
          <a:custGeom>
            <a:avLst/>
            <a:gdLst/>
            <a:ahLst/>
            <a:cxnLst/>
            <a:rect l="l" t="t" r="r" b="b"/>
            <a:pathLst>
              <a:path w="5878180" h="5814055">
                <a:moveTo>
                  <a:pt x="0" y="0"/>
                </a:moveTo>
                <a:lnTo>
                  <a:pt x="5878180" y="0"/>
                </a:lnTo>
                <a:lnTo>
                  <a:pt x="5878180" y="5814054"/>
                </a:lnTo>
                <a:lnTo>
                  <a:pt x="0" y="58140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4967214" y="8254760"/>
            <a:ext cx="3856561" cy="2510271"/>
          </a:xfrm>
          <a:custGeom>
            <a:avLst/>
            <a:gdLst/>
            <a:ahLst/>
            <a:cxnLst/>
            <a:rect l="l" t="t" r="r" b="b"/>
            <a:pathLst>
              <a:path w="3856561" h="2510271">
                <a:moveTo>
                  <a:pt x="0" y="0"/>
                </a:moveTo>
                <a:lnTo>
                  <a:pt x="3856562" y="0"/>
                </a:lnTo>
                <a:lnTo>
                  <a:pt x="3856562" y="2510271"/>
                </a:lnTo>
                <a:lnTo>
                  <a:pt x="0" y="25102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-7260144">
            <a:off x="15211183" y="-643225"/>
            <a:ext cx="4904314" cy="3343850"/>
          </a:xfrm>
          <a:custGeom>
            <a:avLst/>
            <a:gdLst/>
            <a:ahLst/>
            <a:cxnLst/>
            <a:rect l="l" t="t" r="r" b="b"/>
            <a:pathLst>
              <a:path w="4904314" h="3343850">
                <a:moveTo>
                  <a:pt x="0" y="0"/>
                </a:moveTo>
                <a:lnTo>
                  <a:pt x="4904314" y="0"/>
                </a:lnTo>
                <a:lnTo>
                  <a:pt x="4904314" y="3343850"/>
                </a:lnTo>
                <a:lnTo>
                  <a:pt x="0" y="334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3207725" y="1549154"/>
            <a:ext cx="7217242" cy="1818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50"/>
              </a:lnSpc>
            </a:pPr>
            <a:r>
              <a:rPr lang="en-US" sz="13446">
                <a:solidFill>
                  <a:srgbClr val="966A40"/>
                </a:solidFill>
                <a:latin typeface="TAN Tangkiwood"/>
                <a:ea typeface="TAN Tangkiwood"/>
                <a:cs typeface="TAN Tangkiwood"/>
                <a:sym typeface="TAN Tangkiwood"/>
              </a:rPr>
              <a:t>Contenido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424967" y="1359409"/>
            <a:ext cx="5878394" cy="341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38619" lvl="1" indent="-669310" algn="l">
              <a:lnSpc>
                <a:spcPts val="8680"/>
              </a:lnSpc>
              <a:buFont typeface="Arial"/>
              <a:buChar char="•"/>
            </a:pPr>
            <a:r>
              <a:rPr lang="en-US" sz="6200">
                <a:solidFill>
                  <a:srgbClr val="966A40"/>
                </a:solidFill>
                <a:latin typeface="TAN Tangkiwood"/>
                <a:ea typeface="TAN Tangkiwood"/>
                <a:cs typeface="TAN Tangkiwood"/>
                <a:sym typeface="TAN Tangkiwood"/>
              </a:rPr>
              <a:t>Problemática</a:t>
            </a:r>
          </a:p>
          <a:p>
            <a:pPr marL="1338619" lvl="1" indent="-669310" algn="l">
              <a:lnSpc>
                <a:spcPts val="8680"/>
              </a:lnSpc>
              <a:buFont typeface="Arial"/>
              <a:buChar char="•"/>
            </a:pPr>
            <a:r>
              <a:rPr lang="en-US" sz="6200">
                <a:solidFill>
                  <a:srgbClr val="966A40"/>
                </a:solidFill>
                <a:latin typeface="TAN Tangkiwood"/>
                <a:ea typeface="TAN Tangkiwood"/>
                <a:cs typeface="TAN Tangkiwood"/>
                <a:sym typeface="TAN Tangkiwood"/>
              </a:rPr>
              <a:t>Solución </a:t>
            </a:r>
          </a:p>
          <a:p>
            <a:pPr marL="1338619" lvl="1" indent="-669310" algn="l">
              <a:lnSpc>
                <a:spcPts val="8680"/>
              </a:lnSpc>
              <a:buFont typeface="Arial"/>
              <a:buChar char="•"/>
            </a:pPr>
            <a:r>
              <a:rPr lang="en-US" sz="6200">
                <a:solidFill>
                  <a:srgbClr val="966A40"/>
                </a:solidFill>
                <a:latin typeface="TAN Tangkiwood"/>
                <a:ea typeface="TAN Tangkiwood"/>
                <a:cs typeface="TAN Tangkiwood"/>
                <a:sym typeface="TAN Tangkiwood"/>
              </a:rPr>
              <a:t>Pagina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7946" y="627690"/>
            <a:ext cx="17172107" cy="3526481"/>
            <a:chOff x="0" y="0"/>
            <a:chExt cx="22896143" cy="470197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36408" b="27001"/>
            <a:stretch>
              <a:fillRect/>
            </a:stretch>
          </p:blipFill>
          <p:spPr>
            <a:xfrm>
              <a:off x="0" y="0"/>
              <a:ext cx="22896143" cy="4701975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557946" y="8141236"/>
            <a:ext cx="17172107" cy="1576212"/>
            <a:chOff x="0" y="0"/>
            <a:chExt cx="22896143" cy="2101616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t="57532" b="35123"/>
            <a:stretch>
              <a:fillRect/>
            </a:stretch>
          </p:blipFill>
          <p:spPr>
            <a:xfrm>
              <a:off x="0" y="0"/>
              <a:ext cx="22896143" cy="2101616"/>
            </a:xfrm>
            <a:prstGeom prst="rect">
              <a:avLst/>
            </a:prstGeom>
          </p:spPr>
        </p:pic>
      </p:grpSp>
      <p:sp>
        <p:nvSpPr>
          <p:cNvPr id="6" name="Freeform 6"/>
          <p:cNvSpPr/>
          <p:nvPr/>
        </p:nvSpPr>
        <p:spPr>
          <a:xfrm rot="-373294">
            <a:off x="15090177" y="4788828"/>
            <a:ext cx="3490478" cy="2652763"/>
          </a:xfrm>
          <a:custGeom>
            <a:avLst/>
            <a:gdLst/>
            <a:ahLst/>
            <a:cxnLst/>
            <a:rect l="l" t="t" r="r" b="b"/>
            <a:pathLst>
              <a:path w="3490478" h="2652763">
                <a:moveTo>
                  <a:pt x="0" y="0"/>
                </a:moveTo>
                <a:lnTo>
                  <a:pt x="3490478" y="0"/>
                </a:lnTo>
                <a:lnTo>
                  <a:pt x="3490478" y="2652764"/>
                </a:lnTo>
                <a:lnTo>
                  <a:pt x="0" y="26527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557946" y="4714934"/>
            <a:ext cx="2355091" cy="1871227"/>
          </a:xfrm>
          <a:custGeom>
            <a:avLst/>
            <a:gdLst/>
            <a:ahLst/>
            <a:cxnLst/>
            <a:rect l="l" t="t" r="r" b="b"/>
            <a:pathLst>
              <a:path w="2355091" h="1871227">
                <a:moveTo>
                  <a:pt x="0" y="0"/>
                </a:moveTo>
                <a:lnTo>
                  <a:pt x="2355091" y="0"/>
                </a:lnTo>
                <a:lnTo>
                  <a:pt x="2355091" y="1871227"/>
                </a:lnTo>
                <a:lnTo>
                  <a:pt x="0" y="18712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4448569" y="4599911"/>
            <a:ext cx="9390863" cy="1759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19"/>
              </a:lnSpc>
            </a:pPr>
            <a:r>
              <a:rPr lang="en-US" sz="12999">
                <a:solidFill>
                  <a:srgbClr val="602A0F"/>
                </a:solidFill>
                <a:latin typeface="TAN Tangkiwood"/>
                <a:ea typeface="TAN Tangkiwood"/>
                <a:cs typeface="TAN Tangkiwood"/>
                <a:sym typeface="TAN Tangkiwood"/>
              </a:rPr>
              <a:t>Problemática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14828" y="5766708"/>
            <a:ext cx="9858341" cy="2222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9"/>
              </a:lnSpc>
            </a:pPr>
            <a:r>
              <a:rPr lang="es-MX" sz="2513" dirty="0">
                <a:solidFill>
                  <a:srgbClr val="602A0F"/>
                </a:solidFill>
                <a:latin typeface="Poppins"/>
                <a:ea typeface="Poppins"/>
                <a:cs typeface="Poppins"/>
                <a:sym typeface="Poppins"/>
              </a:rPr>
              <a:t>La problemática que identifiqué es que, en las tardes, muchas personas llegan al negocio en busca de pan y se encuentran con que no hay disponibilidad, debido a errores en los cálculos del jefe sobre la cantidad de pan a comprar cada día.</a:t>
            </a:r>
            <a:endParaRPr lang="en-US" sz="2513" dirty="0">
              <a:solidFill>
                <a:srgbClr val="602A0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36461" y="590528"/>
            <a:ext cx="2804988" cy="9105945"/>
            <a:chOff x="0" y="0"/>
            <a:chExt cx="3739984" cy="1214126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6882" r="26882"/>
            <a:stretch>
              <a:fillRect/>
            </a:stretch>
          </p:blipFill>
          <p:spPr>
            <a:xfrm>
              <a:off x="0" y="0"/>
              <a:ext cx="3739984" cy="1214126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4731977" y="590528"/>
            <a:ext cx="2804988" cy="9105945"/>
            <a:chOff x="0" y="0"/>
            <a:chExt cx="3739984" cy="1214126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38448" r="38448"/>
            <a:stretch>
              <a:fillRect/>
            </a:stretch>
          </p:blipFill>
          <p:spPr>
            <a:xfrm>
              <a:off x="0" y="0"/>
              <a:ext cx="3739984" cy="1214126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1400441" y="590528"/>
            <a:ext cx="2804988" cy="9105945"/>
            <a:chOff x="0" y="0"/>
            <a:chExt cx="3739984" cy="1214126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29464" r="29464"/>
            <a:stretch>
              <a:fillRect/>
            </a:stretch>
          </p:blipFill>
          <p:spPr>
            <a:xfrm>
              <a:off x="0" y="0"/>
              <a:ext cx="3739984" cy="12141260"/>
            </a:xfrm>
            <a:prstGeom prst="rect">
              <a:avLst/>
            </a:prstGeom>
          </p:spPr>
        </p:pic>
      </p:grpSp>
      <p:sp>
        <p:nvSpPr>
          <p:cNvPr id="8" name="Freeform 8"/>
          <p:cNvSpPr/>
          <p:nvPr/>
        </p:nvSpPr>
        <p:spPr>
          <a:xfrm>
            <a:off x="-262099" y="1028700"/>
            <a:ext cx="3197991" cy="1976940"/>
          </a:xfrm>
          <a:custGeom>
            <a:avLst/>
            <a:gdLst/>
            <a:ahLst/>
            <a:cxnLst/>
            <a:rect l="l" t="t" r="r" b="b"/>
            <a:pathLst>
              <a:path w="3197991" h="1976940">
                <a:moveTo>
                  <a:pt x="0" y="0"/>
                </a:moveTo>
                <a:lnTo>
                  <a:pt x="3197991" y="0"/>
                </a:lnTo>
                <a:lnTo>
                  <a:pt x="3197991" y="1976940"/>
                </a:lnTo>
                <a:lnTo>
                  <a:pt x="0" y="19769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 rot="-1160309">
            <a:off x="5855941" y="704283"/>
            <a:ext cx="515440" cy="2834919"/>
          </a:xfrm>
          <a:custGeom>
            <a:avLst/>
            <a:gdLst/>
            <a:ahLst/>
            <a:cxnLst/>
            <a:rect l="l" t="t" r="r" b="b"/>
            <a:pathLst>
              <a:path w="515440" h="2834919">
                <a:moveTo>
                  <a:pt x="0" y="0"/>
                </a:moveTo>
                <a:lnTo>
                  <a:pt x="515440" y="0"/>
                </a:lnTo>
                <a:lnTo>
                  <a:pt x="515440" y="2834919"/>
                </a:lnTo>
                <a:lnTo>
                  <a:pt x="0" y="28349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2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4540418" y="8927014"/>
            <a:ext cx="3146486" cy="1538918"/>
          </a:xfrm>
          <a:custGeom>
            <a:avLst/>
            <a:gdLst/>
            <a:ahLst/>
            <a:cxnLst/>
            <a:rect l="l" t="t" r="r" b="b"/>
            <a:pathLst>
              <a:path w="3146486" h="1538918">
                <a:moveTo>
                  <a:pt x="0" y="0"/>
                </a:moveTo>
                <a:lnTo>
                  <a:pt x="3146486" y="0"/>
                </a:lnTo>
                <a:lnTo>
                  <a:pt x="3146486" y="1538917"/>
                </a:lnTo>
                <a:lnTo>
                  <a:pt x="0" y="15389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43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1028700" y="3763646"/>
            <a:ext cx="5797530" cy="1759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19"/>
              </a:lnSpc>
            </a:pPr>
            <a:r>
              <a:rPr lang="en-US" sz="12999">
                <a:solidFill>
                  <a:srgbClr val="602A0F"/>
                </a:solidFill>
                <a:latin typeface="TAN Tangkiwood"/>
                <a:ea typeface="TAN Tangkiwood"/>
                <a:cs typeface="TAN Tangkiwood"/>
                <a:sym typeface="TAN Tangkiwood"/>
              </a:rPr>
              <a:t>Solucion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5447029"/>
            <a:ext cx="5673743" cy="4466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19"/>
              </a:lnSpc>
            </a:pPr>
            <a:r>
              <a:rPr lang="es-MX" sz="2513" dirty="0">
                <a:solidFill>
                  <a:srgbClr val="602A0F"/>
                </a:solidFill>
                <a:latin typeface="Poppins"/>
                <a:ea typeface="Poppins"/>
                <a:cs typeface="Poppins"/>
                <a:sym typeface="Poppins"/>
              </a:rPr>
              <a:t>La solución que propuse es crear una página web que permita a los clientes reservar pan para el mismo día. Además, la plataforma generará predicciones sobre la cantidad de pan que debe estar disponible en el negocio, lo que ayudará a equilibrar las pérdidas por falta de producto y evitar el exceso de inventario.</a:t>
            </a:r>
            <a:endParaRPr lang="en-US" sz="2513" dirty="0">
              <a:solidFill>
                <a:srgbClr val="602A0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089" y="4147436"/>
            <a:ext cx="8149884" cy="2515203"/>
            <a:chOff x="0" y="0"/>
            <a:chExt cx="10866512" cy="335360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9940" b="9940"/>
            <a:stretch>
              <a:fillRect/>
            </a:stretch>
          </p:blipFill>
          <p:spPr>
            <a:xfrm>
              <a:off x="0" y="0"/>
              <a:ext cx="10866512" cy="3353604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9331027" y="4147436"/>
            <a:ext cx="8149884" cy="2515203"/>
            <a:chOff x="0" y="0"/>
            <a:chExt cx="10866512" cy="335360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t="19087" b="19087"/>
            <a:stretch>
              <a:fillRect/>
            </a:stretch>
          </p:blipFill>
          <p:spPr>
            <a:xfrm>
              <a:off x="0" y="0"/>
              <a:ext cx="10866512" cy="3353604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807089" y="6988181"/>
            <a:ext cx="8149884" cy="2515203"/>
            <a:chOff x="0" y="0"/>
            <a:chExt cx="10866512" cy="3353604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t="16183" b="16183"/>
            <a:stretch>
              <a:fillRect/>
            </a:stretch>
          </p:blipFill>
          <p:spPr>
            <a:xfrm>
              <a:off x="0" y="0"/>
              <a:ext cx="10866512" cy="3353604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9331027" y="6988181"/>
            <a:ext cx="8149884" cy="2515203"/>
            <a:chOff x="0" y="0"/>
            <a:chExt cx="10866512" cy="3353604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/>
            <a:srcRect t="25191" b="25191"/>
            <a:stretch>
              <a:fillRect/>
            </a:stretch>
          </p:blipFill>
          <p:spPr>
            <a:xfrm>
              <a:off x="0" y="0"/>
              <a:ext cx="10866512" cy="3353604"/>
            </a:xfrm>
            <a:prstGeom prst="rect">
              <a:avLst/>
            </a:prstGeom>
          </p:spPr>
        </p:pic>
      </p:grpSp>
      <p:sp>
        <p:nvSpPr>
          <p:cNvPr id="10" name="Freeform 10"/>
          <p:cNvSpPr/>
          <p:nvPr/>
        </p:nvSpPr>
        <p:spPr>
          <a:xfrm rot="844007">
            <a:off x="14231611" y="-1226656"/>
            <a:ext cx="4166258" cy="4510713"/>
          </a:xfrm>
          <a:custGeom>
            <a:avLst/>
            <a:gdLst/>
            <a:ahLst/>
            <a:cxnLst/>
            <a:rect l="l" t="t" r="r" b="b"/>
            <a:pathLst>
              <a:path w="4166258" h="4510713">
                <a:moveTo>
                  <a:pt x="0" y="0"/>
                </a:moveTo>
                <a:lnTo>
                  <a:pt x="4166258" y="0"/>
                </a:lnTo>
                <a:lnTo>
                  <a:pt x="4166258" y="4510712"/>
                </a:lnTo>
                <a:lnTo>
                  <a:pt x="0" y="45107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-48157" y="-518059"/>
            <a:ext cx="2153714" cy="1546759"/>
          </a:xfrm>
          <a:custGeom>
            <a:avLst/>
            <a:gdLst/>
            <a:ahLst/>
            <a:cxnLst/>
            <a:rect l="l" t="t" r="r" b="b"/>
            <a:pathLst>
              <a:path w="2153714" h="1546759">
                <a:moveTo>
                  <a:pt x="0" y="0"/>
                </a:moveTo>
                <a:lnTo>
                  <a:pt x="2153714" y="0"/>
                </a:lnTo>
                <a:lnTo>
                  <a:pt x="2153714" y="1546759"/>
                </a:lnTo>
                <a:lnTo>
                  <a:pt x="0" y="15467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TextBox 12"/>
          <p:cNvSpPr txBox="1"/>
          <p:nvPr/>
        </p:nvSpPr>
        <p:spPr>
          <a:xfrm>
            <a:off x="1028700" y="990696"/>
            <a:ext cx="9420052" cy="1759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19"/>
              </a:lnSpc>
            </a:pPr>
            <a:r>
              <a:rPr lang="en-US" sz="12999">
                <a:solidFill>
                  <a:srgbClr val="602A0F"/>
                </a:solidFill>
                <a:latin typeface="TAN Tangkiwood"/>
                <a:ea typeface="TAN Tangkiwood"/>
                <a:cs typeface="TAN Tangkiwood"/>
                <a:sym typeface="TAN Tangkiwood"/>
              </a:rPr>
              <a:t>La Pagina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44007">
            <a:off x="14231611" y="-1226656"/>
            <a:ext cx="4166258" cy="4510713"/>
          </a:xfrm>
          <a:custGeom>
            <a:avLst/>
            <a:gdLst/>
            <a:ahLst/>
            <a:cxnLst/>
            <a:rect l="l" t="t" r="r" b="b"/>
            <a:pathLst>
              <a:path w="4166258" h="4510713">
                <a:moveTo>
                  <a:pt x="0" y="0"/>
                </a:moveTo>
                <a:lnTo>
                  <a:pt x="4166258" y="0"/>
                </a:lnTo>
                <a:lnTo>
                  <a:pt x="4166258" y="4510712"/>
                </a:lnTo>
                <a:lnTo>
                  <a:pt x="0" y="45107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-48157" y="-518059"/>
            <a:ext cx="2153714" cy="1546759"/>
          </a:xfrm>
          <a:custGeom>
            <a:avLst/>
            <a:gdLst/>
            <a:ahLst/>
            <a:cxnLst/>
            <a:rect l="l" t="t" r="r" b="b"/>
            <a:pathLst>
              <a:path w="2153714" h="1546759">
                <a:moveTo>
                  <a:pt x="0" y="0"/>
                </a:moveTo>
                <a:lnTo>
                  <a:pt x="2153714" y="0"/>
                </a:lnTo>
                <a:lnTo>
                  <a:pt x="2153714" y="1546759"/>
                </a:lnTo>
                <a:lnTo>
                  <a:pt x="0" y="15467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TextBox 4"/>
          <p:cNvSpPr txBox="1"/>
          <p:nvPr/>
        </p:nvSpPr>
        <p:spPr>
          <a:xfrm>
            <a:off x="1028700" y="990696"/>
            <a:ext cx="9420052" cy="2978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19"/>
              </a:lnSpc>
            </a:pPr>
            <a:r>
              <a:rPr lang="en-US" sz="12999">
                <a:solidFill>
                  <a:srgbClr val="602A0F"/>
                </a:solidFill>
                <a:latin typeface="TAN Tangkiwood"/>
                <a:ea typeface="TAN Tangkiwood"/>
                <a:cs typeface="TAN Tangkiwood"/>
                <a:sym typeface="TAN Tangkiwood"/>
              </a:rPr>
              <a:t>Tecnologias Utilizadas</a:t>
            </a:r>
          </a:p>
        </p:txBody>
      </p:sp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38141428-F6DE-D2B7-E7B0-B54E6D2DB7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3263083"/>
            <a:ext cx="3314700" cy="3314700"/>
          </a:xfrm>
          <a:prstGeom prst="rect">
            <a:avLst/>
          </a:prstGeom>
        </p:spPr>
      </p:pic>
      <p:pic>
        <p:nvPicPr>
          <p:cNvPr id="8" name="Imagen 7" descr="Imagen que contiene Código QR&#10;&#10;Descripción generada automáticamente">
            <a:extLst>
              <a:ext uri="{FF2B5EF4-FFF2-40B4-BE49-F238E27FC236}">
                <a16:creationId xmlns:a16="http://schemas.microsoft.com/office/drawing/2014/main" id="{F383482C-2B6F-BC7F-3913-62B2D32D58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403" y="3709217"/>
            <a:ext cx="2503230" cy="2868566"/>
          </a:xfrm>
          <a:prstGeom prst="rect">
            <a:avLst/>
          </a:prstGeom>
        </p:spPr>
      </p:pic>
      <p:pic>
        <p:nvPicPr>
          <p:cNvPr id="10" name="Imagen 9" descr="Imagen que contiene reloj&#10;&#10;Descripción generada automáticamente">
            <a:extLst>
              <a:ext uri="{FF2B5EF4-FFF2-40B4-BE49-F238E27FC236}">
                <a16:creationId xmlns:a16="http://schemas.microsoft.com/office/drawing/2014/main" id="{38E0B90E-C412-C412-3304-70C96828069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21" y="6413862"/>
            <a:ext cx="2734218" cy="3419309"/>
          </a:xfrm>
          <a:prstGeom prst="rect">
            <a:avLst/>
          </a:prstGeom>
        </p:spPr>
      </p:pic>
      <p:pic>
        <p:nvPicPr>
          <p:cNvPr id="12" name="Imagen 11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10B7B0B2-0F40-904E-DDD7-DCECAE591B3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297" y="6413862"/>
            <a:ext cx="3008189" cy="3419309"/>
          </a:xfrm>
          <a:prstGeom prst="rect">
            <a:avLst/>
          </a:prstGeom>
        </p:spPr>
      </p:pic>
      <p:pic>
        <p:nvPicPr>
          <p:cNvPr id="14" name="Imagen 13" descr="Imagen que contiene Texto&#10;&#10;Descripción generada automáticamente">
            <a:extLst>
              <a:ext uri="{FF2B5EF4-FFF2-40B4-BE49-F238E27FC236}">
                <a16:creationId xmlns:a16="http://schemas.microsoft.com/office/drawing/2014/main" id="{D6D8EB39-3E22-D054-4D0E-FE20D5F2F5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400" y="6591302"/>
            <a:ext cx="3047620" cy="304762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AED977C4-3654-1B19-D484-3CFDECC460BE}"/>
              </a:ext>
            </a:extLst>
          </p:cNvPr>
          <p:cNvSpPr txBox="1"/>
          <p:nvPr/>
        </p:nvSpPr>
        <p:spPr>
          <a:xfrm>
            <a:off x="16154400" y="9917668"/>
            <a:ext cx="3008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Si, no se utilizar </a:t>
            </a:r>
            <a:r>
              <a:rPr lang="es-MX" sz="1400" dirty="0" err="1"/>
              <a:t>png’s</a:t>
            </a:r>
            <a:endParaRPr lang="es-CL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, Esquemático&#10;&#10;Descripción generada automáticamente">
            <a:extLst>
              <a:ext uri="{FF2B5EF4-FFF2-40B4-BE49-F238E27FC236}">
                <a16:creationId xmlns:a16="http://schemas.microsoft.com/office/drawing/2014/main" id="{97FB3F27-58D3-7E06-73E1-F93A0F467B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34849"/>
          <a:stretch/>
        </p:blipFill>
        <p:spPr>
          <a:xfrm>
            <a:off x="2514600" y="23645"/>
            <a:ext cx="12162503" cy="1025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54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8806858" y="1757872"/>
            <a:ext cx="9085872" cy="7294966"/>
            <a:chOff x="0" y="0"/>
            <a:chExt cx="7467600" cy="59956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Freeform 5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Freeform 6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2"/>
              <a:stretch>
                <a:fillRect l="-5305" r="-5305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679165" y="8378998"/>
            <a:ext cx="11933240" cy="521040"/>
            <a:chOff x="0" y="0"/>
            <a:chExt cx="3572814" cy="15599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572814" cy="155999"/>
            </a:xfrm>
            <a:custGeom>
              <a:avLst/>
              <a:gdLst/>
              <a:ahLst/>
              <a:cxnLst/>
              <a:rect l="l" t="t" r="r" b="b"/>
              <a:pathLst>
                <a:path w="3572814" h="155999">
                  <a:moveTo>
                    <a:pt x="1786407" y="0"/>
                  </a:moveTo>
                  <a:cubicBezTo>
                    <a:pt x="799802" y="0"/>
                    <a:pt x="0" y="34922"/>
                    <a:pt x="0" y="78000"/>
                  </a:cubicBezTo>
                  <a:cubicBezTo>
                    <a:pt x="0" y="121078"/>
                    <a:pt x="799802" y="155999"/>
                    <a:pt x="1786407" y="155999"/>
                  </a:cubicBezTo>
                  <a:cubicBezTo>
                    <a:pt x="2773013" y="155999"/>
                    <a:pt x="3572814" y="121078"/>
                    <a:pt x="3572814" y="78000"/>
                  </a:cubicBezTo>
                  <a:cubicBezTo>
                    <a:pt x="3572814" y="34922"/>
                    <a:pt x="2773013" y="0"/>
                    <a:pt x="1786407" y="0"/>
                  </a:cubicBezTo>
                  <a:close/>
                </a:path>
              </a:pathLst>
            </a:custGeom>
            <a:solidFill>
              <a:srgbClr val="183263">
                <a:alpha val="9804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34951" y="-23475"/>
              <a:ext cx="2902912" cy="164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89086" y="1935851"/>
            <a:ext cx="6544472" cy="2146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32"/>
              </a:lnSpc>
            </a:pPr>
            <a:r>
              <a:rPr lang="en-US" sz="4400" spc="378">
                <a:solidFill>
                  <a:srgbClr val="000000"/>
                </a:solidFill>
                <a:latin typeface="TAN Headline"/>
                <a:ea typeface="TAN Headline"/>
                <a:cs typeface="TAN Headline"/>
                <a:sym typeface="TAN Headline"/>
              </a:rPr>
              <a:t>Validaciones con JavaScript: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51313" y="4951476"/>
            <a:ext cx="6544472" cy="1355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6"/>
              </a:lnSpc>
            </a:pPr>
            <a:r>
              <a:rPr lang="en-US" sz="1800" spc="11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 esta pagina de contactos implemente las validaciones de Jquery y ademas estas se guardan en la base de datos local ya que fue creada posteriormente en el modelo de Django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593293" y="1496017"/>
            <a:ext cx="9085872" cy="7294966"/>
            <a:chOff x="0" y="0"/>
            <a:chExt cx="7467600" cy="59956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Freeform 5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Freeform 6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2"/>
              <a:stretch>
                <a:fillRect l="-6921" r="-6921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2789240" y="8530463"/>
            <a:ext cx="11933240" cy="521040"/>
            <a:chOff x="0" y="0"/>
            <a:chExt cx="3572814" cy="15599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572814" cy="155999"/>
            </a:xfrm>
            <a:custGeom>
              <a:avLst/>
              <a:gdLst/>
              <a:ahLst/>
              <a:cxnLst/>
              <a:rect l="l" t="t" r="r" b="b"/>
              <a:pathLst>
                <a:path w="3572814" h="155999">
                  <a:moveTo>
                    <a:pt x="1786407" y="0"/>
                  </a:moveTo>
                  <a:cubicBezTo>
                    <a:pt x="799802" y="0"/>
                    <a:pt x="0" y="34922"/>
                    <a:pt x="0" y="78000"/>
                  </a:cubicBezTo>
                  <a:cubicBezTo>
                    <a:pt x="0" y="121078"/>
                    <a:pt x="799802" y="155999"/>
                    <a:pt x="1786407" y="155999"/>
                  </a:cubicBezTo>
                  <a:cubicBezTo>
                    <a:pt x="2773013" y="155999"/>
                    <a:pt x="3572814" y="121078"/>
                    <a:pt x="3572814" y="78000"/>
                  </a:cubicBezTo>
                  <a:cubicBezTo>
                    <a:pt x="3572814" y="34922"/>
                    <a:pt x="2773013" y="0"/>
                    <a:pt x="1786407" y="0"/>
                  </a:cubicBezTo>
                  <a:close/>
                </a:path>
              </a:pathLst>
            </a:custGeom>
            <a:solidFill>
              <a:srgbClr val="183263">
                <a:alpha val="9804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34951" y="-23475"/>
              <a:ext cx="2902912" cy="164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950124" y="1686754"/>
            <a:ext cx="6544472" cy="2146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32"/>
              </a:lnSpc>
            </a:pPr>
            <a:r>
              <a:rPr lang="en-US" sz="4400" spc="378">
                <a:solidFill>
                  <a:srgbClr val="000000"/>
                </a:solidFill>
                <a:latin typeface="TAN Headline"/>
                <a:ea typeface="TAN Headline"/>
                <a:cs typeface="TAN Headline"/>
                <a:sym typeface="TAN Headline"/>
              </a:rPr>
              <a:t>El Inicio de sesión y registro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950124" y="4421041"/>
            <a:ext cx="6544472" cy="1012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6"/>
              </a:lnSpc>
            </a:pPr>
            <a:r>
              <a:rPr lang="en-US" sz="1800" spc="11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 este apartado cree esta ventana gracias a el forms que provee Django de su propia administracion y creacion de usuarios 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345</Words>
  <Application>Microsoft Office PowerPoint</Application>
  <PresentationFormat>Personalizado</PresentationFormat>
  <Paragraphs>28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Poppins</vt:lpstr>
      <vt:lpstr>Calibri</vt:lpstr>
      <vt:lpstr>Arial</vt:lpstr>
      <vt:lpstr>TAN Headline</vt:lpstr>
      <vt:lpstr>TAN Tangkiwood</vt:lpstr>
      <vt:lpstr>Montserrat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Angela Minimarket</dc:title>
  <cp:lastModifiedBy>felipe olavarria ovando</cp:lastModifiedBy>
  <cp:revision>3</cp:revision>
  <dcterms:created xsi:type="dcterms:W3CDTF">2006-08-16T00:00:00Z</dcterms:created>
  <dcterms:modified xsi:type="dcterms:W3CDTF">2024-07-12T06:46:52Z</dcterms:modified>
  <dc:identifier>DAGFc78a5Jo</dc:identifier>
</cp:coreProperties>
</file>